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92" r:id="rId6"/>
    <p:sldId id="291" r:id="rId7"/>
    <p:sldId id="296" r:id="rId8"/>
    <p:sldId id="297" r:id="rId9"/>
    <p:sldId id="289" r:id="rId10"/>
    <p:sldId id="319" r:id="rId11"/>
    <p:sldId id="299" r:id="rId12"/>
    <p:sldId id="301" r:id="rId13"/>
    <p:sldId id="303" r:id="rId14"/>
    <p:sldId id="305" r:id="rId15"/>
    <p:sldId id="307" r:id="rId16"/>
    <p:sldId id="306" r:id="rId17"/>
    <p:sldId id="308" r:id="rId18"/>
    <p:sldId id="298" r:id="rId19"/>
    <p:sldId id="263" r:id="rId20"/>
    <p:sldId id="264" r:id="rId21"/>
    <p:sldId id="320" r:id="rId22"/>
    <p:sldId id="293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94" r:id="rId43"/>
    <p:sldId id="284" r:id="rId44"/>
    <p:sldId id="285" r:id="rId45"/>
    <p:sldId id="287" r:id="rId46"/>
    <p:sldId id="321" r:id="rId47"/>
    <p:sldId id="295" r:id="rId48"/>
    <p:sldId id="313" r:id="rId49"/>
    <p:sldId id="286" r:id="rId50"/>
    <p:sldId id="314" r:id="rId51"/>
    <p:sldId id="309" r:id="rId52"/>
    <p:sldId id="310" r:id="rId53"/>
    <p:sldId id="311" r:id="rId54"/>
    <p:sldId id="315" r:id="rId55"/>
    <p:sldId id="316" r:id="rId56"/>
    <p:sldId id="318" r:id="rId57"/>
    <p:sldId id="3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2"/>
    <p:restoredTop sz="94595"/>
  </p:normalViewPr>
  <p:slideViewPr>
    <p:cSldViewPr snapToGrid="0" snapToObjects="1">
      <p:cViewPr>
        <p:scale>
          <a:sx n="130" d="100"/>
          <a:sy n="130" d="100"/>
        </p:scale>
        <p:origin x="-23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280B-B6F4-CB4E-825C-0CACF0F5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1411C-3F42-E44B-B200-51DD44C54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A1596-EDB7-444A-A171-F9E0A8E4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772B7-BB22-5947-A63B-6C978FF6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E3B0-4F3A-DD41-9F12-D04D1BAB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7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9AE3-3A17-6D40-9DC2-5C25727F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0AC19-A6DE-264D-8CB5-A9319B2BF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A584-1A0B-1B4D-ACA6-6547C6FC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7446C-E02C-9C4F-9D4C-86F77A19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D463-1CD7-EC4E-BAC9-77A08089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E8BF4-F2B8-4843-AC07-09DB4D338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BBD00-852C-F241-BBF1-6DE24503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46A47-831B-EB4E-B41D-31B27CC4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69494-341A-1047-B751-107829B7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6ACF4-0C1D-FE46-B258-D33E8667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6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96B5-B089-E64C-9F46-BC70667D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A4F4-9511-2245-B03E-85DD9748A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326-B685-644C-BD0A-C3CB685F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4950-52EC-1B43-8124-366B41DF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BD27-9D8B-9649-9631-7DC9818A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09CA-0541-9047-8242-B78C8E66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CC14B-1D1C-B84F-8BB0-B23EEE48A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1948A-0A5A-1A4B-8B5B-401932FD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7DE0-0CA4-1F4E-81EA-5DCA6A58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CC64-AFE8-D14F-998C-A87ACF08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88D8-4150-064B-9457-F70E05C6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F6D4-56F6-8140-B3F3-B79A73AD2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F687B-D7BC-A74F-A7D4-0CDB1507E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64392-E5D7-E549-94A2-686F8F19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052F9-A266-BA43-83D8-D22F177E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43401-A4BA-D74D-BE64-C7918FBA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0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9486-A6CE-374D-B9EA-C15DDAA3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3B279-5FA5-5840-A740-C7CB848FC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BB7A8-9A75-0D48-8F0F-13ABCCAC8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CF82A-E828-9640-B1FB-0CEC079B0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C1753-A229-9546-A415-3227B28A0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D7B15-6BB0-1A42-9BD1-AB33F2AC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8D4E7-2CB9-164C-B96F-90616EB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4AE02-816F-2E42-9C38-71D61463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0D58-BFE5-994D-A274-3BC538FD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23217-4DE2-6E41-925A-89CAA30A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035D1-B59A-4343-8830-545491CB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0404B-9B18-6747-B46C-B0A2AA31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864D7-1B5F-644D-AD0F-C043629C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32D4C-F8E4-AE4E-89DC-26B6FF66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BA87-D67F-BC48-AB70-424C5DA1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2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9A73-9B9F-9B43-AA52-35AFB0CD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D9B8-9CA7-DC42-B765-7F11E36D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B8ECC-AAF6-EB47-9618-C8461CAC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46DEA-EA89-684B-9E38-CAE4E902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98E6-36D3-9643-AF93-E65D23A1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BEF99-938A-A442-A01D-13A30090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6953-81FC-C74D-B2F8-E1D14A7C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FACE1-0E5E-924A-B8A8-9E0F513FF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ED86B-7168-9D46-B2AF-6C0791E60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5EE30-B572-9D47-9CDA-14A837FC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B8633-94A3-9E4D-A73F-A068E30B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2C8A2-2FF3-9849-8117-144A4984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8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EC686-5CA1-D84E-B8B4-0FE240D4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EE9F8-B4DE-2047-9B20-C1F23DB1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C9DB-111D-A341-8D6F-00235E03E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5EC61-0D7A-444A-BA5C-32813EB90C9C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9FAB3-5C17-AA4D-B9B7-ABA5E6963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A049D-6823-2041-A5AB-82C4B1F27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B7DD-374B-3346-BC84-A2992889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(null)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(null)"/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(null)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(null)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(null)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(null)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(null)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(null)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(null)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(null)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(null)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(null)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(null)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(null)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(null)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(null)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(null)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(null)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(null)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(null)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(null)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(null)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AD8E2-9791-0C44-BBCF-009C7F22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E57F60-3679-3946-85FF-7E8580239357}"/>
              </a:ext>
            </a:extLst>
          </p:cNvPr>
          <p:cNvSpPr/>
          <p:nvPr/>
        </p:nvSpPr>
        <p:spPr>
          <a:xfrm>
            <a:off x="2318675" y="4128254"/>
            <a:ext cx="7893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D3B45"/>
                </a:solidFill>
                <a:latin typeface="LatoWeb"/>
              </a:rPr>
              <a:t>USENIX Annual Technical Conference (ATC'12), 2012.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530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C148-EFBA-B345-AB73-44423C26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of Applications w/o contention?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9DCC-CC96-DB4A-AD19-CDA2C906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Nothing shown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Maybe those applications don’t scale well either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RLC not solving most important problem for scalability…</a:t>
            </a:r>
          </a:p>
        </p:txBody>
      </p:sp>
    </p:spTree>
    <p:extLst>
      <p:ext uri="{BB962C8B-B14F-4D97-AF65-F5344CB8AC3E}">
        <p14:creationId xmlns:p14="http://schemas.microsoft.com/office/powerpoint/2010/main" val="71292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7BA5-CA3A-2743-BDAF-015B92AF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spinlock implementations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3B84-9E5A-F84F-A2D1-CC6CF1B8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Spinlock: </a:t>
            </a:r>
            <a:r>
              <a:rPr lang="en-US" dirty="0" err="1"/>
              <a:t>CompareAndSwap</a:t>
            </a:r>
            <a:endParaRPr lang="en-US" dirty="0"/>
          </a:p>
        </p:txBody>
      </p:sp>
      <p:sp>
        <p:nvSpPr>
          <p:cNvPr id="3" name="Shape 268"/>
          <p:cNvSpPr txBox="1">
            <a:spLocks/>
          </p:cNvSpPr>
          <p:nvPr/>
        </p:nvSpPr>
        <p:spPr>
          <a:xfrm>
            <a:off x="407700" y="1533975"/>
            <a:ext cx="8723917" cy="3056811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401878" indent="-401878" algn="l" defTabSz="1300460" rtl="0" eaLnBrk="1" latinLnBrk="0" hangingPunct="1">
              <a:spcBef>
                <a:spcPts val="2844"/>
              </a:spcBef>
              <a:buFont typeface="Calisto MT" pitchFamily="18" charset="0"/>
              <a:buChar char="•"/>
              <a:defRPr sz="3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1818" indent="-419940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31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23696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25575" indent="-401878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27453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000000"/>
                </a:solidFill>
                <a:ea typeface="Menlo"/>
                <a:cs typeface="Menlo"/>
                <a:sym typeface="Menlo"/>
              </a:rPr>
              <a:t>Atomic hardware instruction has following semantics:</a:t>
            </a:r>
          </a:p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CompareAndSwap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*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addr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expected, 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new) {</a:t>
            </a:r>
            <a:b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</a:b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oldvalue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= *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addr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</a:b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	if (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oldvalue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== expected) </a:t>
            </a:r>
            <a:b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</a:b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		*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addr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 = new;</a:t>
            </a:r>
            <a:b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</a:b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	return </a:t>
            </a:r>
            <a:r>
              <a:rPr lang="en-US" sz="2000" dirty="0" err="1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oldvalue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</a:br>
            <a:r>
              <a:rPr lang="en-US" sz="2000" dirty="0">
                <a:solidFill>
                  <a:srgbClr val="000000"/>
                </a:solidFill>
                <a:latin typeface="Courier" pitchFamily="2" charset="0"/>
                <a:ea typeface="Menlo"/>
                <a:cs typeface="Menlo"/>
                <a:sym typeface="Menlo"/>
              </a:rPr>
              <a:t>}            </a:t>
            </a:r>
            <a:r>
              <a:rPr lang="en-US" sz="2000" dirty="0">
                <a:solidFill>
                  <a:srgbClr val="D7391E"/>
                </a:solidFill>
                <a:latin typeface="Courier" pitchFamily="2" charset="0"/>
                <a:ea typeface="Menlo"/>
                <a:cs typeface="Menlo"/>
                <a:sym typeface="Menlo"/>
              </a:rPr>
              <a:t>                                          </a:t>
            </a:r>
            <a:endParaRPr lang="en-US" sz="2000" dirty="0">
              <a:solidFill>
                <a:srgbClr val="000000"/>
              </a:solidFill>
              <a:latin typeface="Courier" pitchFamily="2" charset="0"/>
              <a:ea typeface="Menlo"/>
              <a:cs typeface="Menlo"/>
              <a:sym typeface="Menl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700" y="4238810"/>
            <a:ext cx="9380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Courier" pitchFamily="2" charset="0"/>
              </a:rPr>
              <a:t>void acquire(</a:t>
            </a:r>
            <a:r>
              <a:rPr lang="en-US" sz="2000" dirty="0" err="1">
                <a:latin typeface="Courier" pitchFamily="2" charset="0"/>
              </a:rPr>
              <a:t>lock_t</a:t>
            </a:r>
            <a:r>
              <a:rPr lang="en-US" sz="2000" dirty="0">
                <a:latin typeface="Courier" pitchFamily="2" charset="0"/>
              </a:rPr>
              <a:t> *lock) { </a:t>
            </a:r>
          </a:p>
          <a:p>
            <a:pPr algn="l"/>
            <a:r>
              <a:rPr lang="en-US" sz="2000" dirty="0">
                <a:latin typeface="Courier" pitchFamily="2" charset="0"/>
              </a:rPr>
              <a:t>	while(</a:t>
            </a:r>
            <a:r>
              <a:rPr lang="en-US" sz="2000" dirty="0" err="1">
                <a:latin typeface="Courier" pitchFamily="2" charset="0"/>
              </a:rPr>
              <a:t>CompareAndSwap</a:t>
            </a:r>
            <a:r>
              <a:rPr lang="en-US" sz="2000" dirty="0">
                <a:latin typeface="Courier" pitchFamily="2" charset="0"/>
              </a:rPr>
              <a:t>(&amp;lock-&gt;flag, 0, 1) == 1) ; </a:t>
            </a:r>
          </a:p>
          <a:p>
            <a:pPr algn="l"/>
            <a:r>
              <a:rPr lang="en-US" sz="2000" dirty="0">
                <a:latin typeface="Courier" pitchFamily="2" charset="0"/>
              </a:rPr>
              <a:t>	// spin-wait (do nothing) </a:t>
            </a:r>
          </a:p>
          <a:p>
            <a:pPr algn="l"/>
            <a:r>
              <a:rPr lang="en-US" sz="2000" dirty="0">
                <a:latin typeface="Courier" pitchFamily="2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4657D-C7B1-1048-A086-ED778AD3FE2F}"/>
              </a:ext>
            </a:extLst>
          </p:cNvPr>
          <p:cNvSpPr txBox="1"/>
          <p:nvPr/>
        </p:nvSpPr>
        <p:spPr>
          <a:xfrm>
            <a:off x="407700" y="5645157"/>
            <a:ext cx="11753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Problems?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Expensive CAS operation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Variable shared across all waiting threads; repeatedly invalidate cache line across processor</a:t>
            </a:r>
            <a:r>
              <a:rPr lang="en-US" dirty="0">
                <a:solidFill>
                  <a:srgbClr val="C00000"/>
                </a:solidFill>
              </a:rPr>
              <a:t>s  </a:t>
            </a:r>
          </a:p>
        </p:txBody>
      </p:sp>
    </p:spTree>
    <p:extLst>
      <p:ext uri="{BB962C8B-B14F-4D97-AF65-F5344CB8AC3E}">
        <p14:creationId xmlns:p14="http://schemas.microsoft.com/office/powerpoint/2010/main" val="16226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 dirty="0"/>
              <a:t>Fair</a:t>
            </a:r>
            <a:r>
              <a:rPr lang="en-US" sz="5400" dirty="0"/>
              <a:t>ness</a:t>
            </a:r>
            <a:r>
              <a:rPr sz="5400" dirty="0"/>
              <a:t>: Ticket Locks</a:t>
            </a:r>
          </a:p>
        </p:txBody>
      </p:sp>
      <p:sp>
        <p:nvSpPr>
          <p:cNvPr id="459" name="Shape 459"/>
          <p:cNvSpPr>
            <a:spLocks noGrp="1"/>
          </p:cNvSpPr>
          <p:nvPr>
            <p:ph idx="1"/>
          </p:nvPr>
        </p:nvSpPr>
        <p:spPr>
          <a:xfrm>
            <a:off x="414338" y="1825625"/>
            <a:ext cx="10939462" cy="47894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/>
              <a:t>Idea: reserve </a:t>
            </a:r>
            <a:r>
              <a:rPr lang="en-US" sz="2137" dirty="0"/>
              <a:t>each thread’s</a:t>
            </a:r>
            <a:r>
              <a:rPr sz="2137" dirty="0"/>
              <a:t> </a:t>
            </a:r>
            <a:r>
              <a:rPr sz="2137" b="1" dirty="0"/>
              <a:t>turn </a:t>
            </a:r>
            <a:r>
              <a:rPr sz="2137" dirty="0"/>
              <a:t>to use a lock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lang="en-US" sz="2137" dirty="0"/>
              <a:t>Each thread </a:t>
            </a:r>
            <a:r>
              <a:rPr lang="en-US" sz="2137" b="1" dirty="0"/>
              <a:t>s</a:t>
            </a:r>
            <a:r>
              <a:rPr sz="2137" b="1" dirty="0"/>
              <a:t>pin</a:t>
            </a:r>
            <a:r>
              <a:rPr lang="en-US" sz="2137" b="1" dirty="0"/>
              <a:t>s</a:t>
            </a:r>
            <a:r>
              <a:rPr sz="2137" b="1" dirty="0"/>
              <a:t> </a:t>
            </a:r>
            <a:r>
              <a:rPr sz="2137" dirty="0"/>
              <a:t>until </a:t>
            </a:r>
            <a:r>
              <a:rPr lang="en-US" sz="2137" dirty="0"/>
              <a:t>their </a:t>
            </a:r>
            <a:r>
              <a:rPr sz="2137" b="1" dirty="0"/>
              <a:t>turn</a:t>
            </a:r>
            <a:endParaRPr sz="2137" dirty="0"/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/>
              <a:t>Use new </a:t>
            </a:r>
            <a:r>
              <a:rPr lang="en-US" sz="2137" dirty="0"/>
              <a:t>hardware atomic </a:t>
            </a:r>
            <a:r>
              <a:rPr sz="2137" dirty="0"/>
              <a:t>primitive, fetch-and-add:</a:t>
            </a:r>
            <a:endParaRPr sz="2137" dirty="0">
              <a:latin typeface="Menlo"/>
              <a:ea typeface="Menlo"/>
              <a:cs typeface="Menlo"/>
              <a:sym typeface="Menlo"/>
            </a:endParaRP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>
                <a:latin typeface="Menlo"/>
                <a:ea typeface="Menlo"/>
                <a:cs typeface="Menlo"/>
                <a:sym typeface="Menlo"/>
              </a:rPr>
              <a:t>int </a:t>
            </a:r>
            <a:r>
              <a:rPr sz="2137" b="1" dirty="0">
                <a:latin typeface="Menlo"/>
                <a:ea typeface="Menlo"/>
                <a:cs typeface="Menlo"/>
                <a:sym typeface="Menlo"/>
              </a:rPr>
              <a:t>FetchAndAdd</a:t>
            </a:r>
            <a:r>
              <a:rPr sz="2137" dirty="0">
                <a:latin typeface="Menlo"/>
                <a:ea typeface="Menlo"/>
                <a:cs typeface="Menlo"/>
                <a:sym typeface="Menlo"/>
              </a:rPr>
              <a:t>(int *ptr) {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>
                <a:latin typeface="Menlo"/>
                <a:ea typeface="Menlo"/>
                <a:cs typeface="Menlo"/>
                <a:sym typeface="Menlo"/>
              </a:rPr>
              <a:t>	int old = *ptr;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>
                <a:latin typeface="Menlo"/>
                <a:ea typeface="Menlo"/>
                <a:cs typeface="Menlo"/>
                <a:sym typeface="Menlo"/>
              </a:rPr>
              <a:t>	*ptr = old + 1;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>
                <a:latin typeface="Menlo"/>
                <a:ea typeface="Menlo"/>
                <a:cs typeface="Menlo"/>
                <a:sym typeface="Menlo"/>
              </a:rPr>
              <a:t>	return old;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sz="2137" dirty="0">
                <a:latin typeface="Menlo"/>
                <a:ea typeface="Menlo"/>
                <a:cs typeface="Menlo"/>
                <a:sym typeface="Menlo"/>
              </a:rPr>
              <a:t>}</a:t>
            </a:r>
            <a:endParaRPr lang="en-US" sz="2137" dirty="0">
              <a:latin typeface="Menlo"/>
              <a:ea typeface="Menlo"/>
              <a:cs typeface="Menlo"/>
              <a:sym typeface="Menlo"/>
            </a:endParaRP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lang="en-US" sz="2137" dirty="0">
                <a:ea typeface="Menlo"/>
                <a:cs typeface="Menlo"/>
                <a:sym typeface="Menlo"/>
              </a:rPr>
              <a:t>Acquire: Grab </a:t>
            </a:r>
            <a:r>
              <a:rPr lang="en-US" sz="2137" b="1" dirty="0">
                <a:ea typeface="Menlo"/>
                <a:cs typeface="Menlo"/>
                <a:sym typeface="Menlo"/>
              </a:rPr>
              <a:t>ticket</a:t>
            </a:r>
            <a:r>
              <a:rPr lang="en-US" sz="2137" dirty="0">
                <a:ea typeface="Menlo"/>
                <a:cs typeface="Menlo"/>
                <a:sym typeface="Menlo"/>
              </a:rPr>
              <a:t>; </a:t>
            </a:r>
            <a:br>
              <a:rPr lang="en-US" sz="2137" dirty="0">
                <a:ea typeface="Menlo"/>
                <a:cs typeface="Menlo"/>
                <a:sym typeface="Menlo"/>
              </a:rPr>
            </a:br>
            <a:r>
              <a:rPr lang="en-US" sz="2137" dirty="0">
                <a:ea typeface="Menlo"/>
                <a:cs typeface="Menlo"/>
                <a:sym typeface="Menlo"/>
              </a:rPr>
              <a:t>Wait while thread’s ticket != turn</a:t>
            </a:r>
          </a:p>
          <a:p>
            <a:pPr marL="0" indent="0" defTabSz="328600">
              <a:buNone/>
              <a:defRPr sz="1800">
                <a:solidFill>
                  <a:srgbClr val="000000"/>
                </a:solidFill>
              </a:defRPr>
            </a:pPr>
            <a:r>
              <a:rPr lang="en-US" sz="2137" dirty="0">
                <a:ea typeface="Menlo"/>
                <a:cs typeface="Menlo"/>
                <a:sym typeface="Menlo"/>
              </a:rPr>
              <a:t>Release: Advance to next </a:t>
            </a:r>
            <a:r>
              <a:rPr lang="en-US" sz="2137" b="1" dirty="0">
                <a:ea typeface="Menlo"/>
                <a:cs typeface="Menlo"/>
                <a:sym typeface="Menlo"/>
              </a:rPr>
              <a:t>turn</a:t>
            </a:r>
            <a:endParaRPr sz="2137" b="1" dirty="0">
              <a:ea typeface="Menlo"/>
              <a:cs typeface="Menlo"/>
              <a:sym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505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56" dirty="0"/>
              <a:t>Ticket Lock</a:t>
            </a:r>
            <a:r>
              <a:rPr lang="en-US" sz="4556" dirty="0"/>
              <a:t> Implementation</a:t>
            </a:r>
            <a:endParaRPr sz="4556" dirty="0"/>
          </a:p>
        </p:txBody>
      </p:sp>
      <p:sp>
        <p:nvSpPr>
          <p:cNvPr id="242" name="Shape 242"/>
          <p:cNvSpPr>
            <a:spLocks noGrp="1"/>
          </p:cNvSpPr>
          <p:nvPr>
            <p:ph type="body" idx="4294967295"/>
          </p:nvPr>
        </p:nvSpPr>
        <p:spPr>
          <a:xfrm>
            <a:off x="0" y="1690688"/>
            <a:ext cx="5448301" cy="4899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typedef struct </a:t>
            </a:r>
            <a:r>
              <a:rPr sz="2400" b="1" dirty="0">
                <a:latin typeface="Courier" pitchFamily="2" charset="0"/>
                <a:ea typeface="Helvetica"/>
                <a:cs typeface="Helvetica"/>
                <a:sym typeface="Helvetica"/>
              </a:rPr>
              <a:t>__lock_t</a:t>
            </a:r>
            <a:r>
              <a:rPr sz="2400" dirty="0">
                <a:latin typeface="Courier" pitchFamily="2" charset="0"/>
              </a:rPr>
              <a:t> {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	int ticket;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	int turn;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}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2400" dirty="0">
              <a:latin typeface="Courier" pitchFamily="2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void </a:t>
            </a:r>
            <a:r>
              <a:rPr sz="2400" b="1" dirty="0">
                <a:latin typeface="Courier" pitchFamily="2" charset="0"/>
                <a:ea typeface="Helvetica"/>
                <a:cs typeface="Helvetica"/>
                <a:sym typeface="Helvetica"/>
              </a:rPr>
              <a:t>lock_init</a:t>
            </a:r>
            <a:r>
              <a:rPr sz="2400" dirty="0">
                <a:latin typeface="Courier" pitchFamily="2" charset="0"/>
              </a:rPr>
              <a:t>(lock_t *lock) {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	lock-&gt;ticket = 0;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	lock-&gt;turn = 0;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}</a:t>
            </a:r>
          </a:p>
        </p:txBody>
      </p:sp>
      <p:sp>
        <p:nvSpPr>
          <p:cNvPr id="243" name="Shape 243"/>
          <p:cNvSpPr/>
          <p:nvPr/>
        </p:nvSpPr>
        <p:spPr>
          <a:xfrm>
            <a:off x="5715000" y="1390555"/>
            <a:ext cx="7067936" cy="519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void </a:t>
            </a:r>
            <a:r>
              <a:rPr sz="2400" b="1" dirty="0">
                <a:latin typeface="Courier" pitchFamily="2" charset="0"/>
                <a:ea typeface="Helvetica"/>
                <a:cs typeface="Helvetica"/>
                <a:sym typeface="Helvetica"/>
              </a:rPr>
              <a:t>acquire</a:t>
            </a:r>
            <a:r>
              <a:rPr sz="2400" dirty="0">
                <a:latin typeface="Courier" pitchFamily="2" charset="0"/>
              </a:rPr>
              <a:t>(lock_t *lock) {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	</a:t>
            </a:r>
            <a:r>
              <a:rPr sz="2400" dirty="0" err="1">
                <a:latin typeface="Courier" pitchFamily="2" charset="0"/>
              </a:rPr>
              <a:t>int</a:t>
            </a:r>
            <a:r>
              <a:rPr sz="2400" dirty="0">
                <a:latin typeface="Courier" pitchFamily="2" charset="0"/>
              </a:rPr>
              <a:t> myturn = FAA(&amp;lock-&gt;ticket);</a:t>
            </a:r>
          </a:p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	while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sz="2400" dirty="0">
                <a:latin typeface="Courier" pitchFamily="2" charset="0"/>
              </a:rPr>
              <a:t>(lock-&gt;turn != myturn); </a:t>
            </a:r>
            <a:r>
              <a:rPr lang="en-US" sz="2400" dirty="0">
                <a:latin typeface="Courier" pitchFamily="2" charset="0"/>
              </a:rPr>
              <a:t> 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		</a:t>
            </a:r>
            <a:r>
              <a:rPr sz="2400" dirty="0">
                <a:latin typeface="Courier" pitchFamily="2" charset="0"/>
              </a:rPr>
              <a:t>// spin</a:t>
            </a:r>
          </a:p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}</a:t>
            </a:r>
          </a:p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void </a:t>
            </a:r>
            <a:r>
              <a:rPr sz="2400" b="1" dirty="0">
                <a:latin typeface="Courier" pitchFamily="2" charset="0"/>
                <a:ea typeface="Helvetica"/>
                <a:cs typeface="Helvetica"/>
                <a:sym typeface="Helvetica"/>
              </a:rPr>
              <a:t>release</a:t>
            </a:r>
            <a:r>
              <a:rPr sz="2400" dirty="0">
                <a:latin typeface="Courier" pitchFamily="2" charset="0"/>
              </a:rPr>
              <a:t> (lock_t *lock) {</a:t>
            </a:r>
          </a:p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Courier" pitchFamily="2" charset="0"/>
              </a:rPr>
              <a:t>	lock-&gt;turn++;</a:t>
            </a:r>
            <a:endParaRPr sz="2400" dirty="0">
              <a:latin typeface="Courier" pitchFamily="2" charset="0"/>
            </a:endParaRPr>
          </a:p>
          <a:p>
            <a:pPr lvl="0" algn="l">
              <a:lnSpc>
                <a:spcPct val="200000"/>
              </a:lnSpc>
              <a:defRPr sz="1800">
                <a:solidFill>
                  <a:srgbClr val="000000"/>
                </a:solidFill>
              </a:defRPr>
            </a:pPr>
            <a:r>
              <a:rPr sz="24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17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BE16E-8A00-F440-A465-2A7B84DE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Lock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299E9-DE41-A044-BE10-81C2EFF8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Good? </a:t>
            </a:r>
          </a:p>
          <a:p>
            <a:pPr lvl="1"/>
            <a:r>
              <a:rPr lang="en-US" dirty="0"/>
              <a:t>Only one special atomic instruction per lock acquire</a:t>
            </a:r>
          </a:p>
          <a:p>
            <a:endParaRPr lang="en-US" dirty="0"/>
          </a:p>
          <a:p>
            <a:r>
              <a:rPr lang="en-US" dirty="0"/>
              <a:t>Bad?</a:t>
            </a:r>
          </a:p>
          <a:p>
            <a:pPr lvl="1"/>
            <a:r>
              <a:rPr lang="en-US" dirty="0"/>
              <a:t>All waiting threads are spinning on same global variable </a:t>
            </a:r>
            <a:br>
              <a:rPr lang="en-US" dirty="0"/>
            </a:br>
            <a:r>
              <a:rPr lang="en-US" dirty="0"/>
              <a:t>(lock-&gt;turn)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73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E85-1E78-7440-9DEF-45C6EA19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-76788"/>
            <a:ext cx="10515600" cy="1325563"/>
          </a:xfrm>
        </p:spPr>
        <p:txBody>
          <a:bodyPr/>
          <a:lstStyle/>
          <a:p>
            <a:r>
              <a:rPr lang="en-US" dirty="0"/>
              <a:t>MCS Lock (MELLOR-CRUMMEY SCOTT)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A51C-48E7-7447-8D14-183CF89D4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8" y="823709"/>
            <a:ext cx="9977438" cy="5234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mcs_node</a:t>
            </a:r>
            <a:r>
              <a:rPr lang="en-US" sz="2000" dirty="0">
                <a:latin typeface="Courier" pitchFamily="2" charset="0"/>
              </a:rPr>
              <a:t>{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</a:t>
            </a:r>
            <a:r>
              <a:rPr lang="en-US" sz="2000" dirty="0" err="1">
                <a:latin typeface="Courier" pitchFamily="2" charset="0"/>
              </a:rPr>
              <a:t>mcs_node</a:t>
            </a:r>
            <a:r>
              <a:rPr lang="en-US" sz="2000" dirty="0">
                <a:latin typeface="Courier" pitchFamily="2" charset="0"/>
              </a:rPr>
              <a:t> *next;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is_locked</a:t>
            </a:r>
            <a:r>
              <a:rPr lang="en-US" sz="2000" dirty="0">
                <a:latin typeface="Courier" pitchFamily="2" charset="0"/>
              </a:rPr>
              <a:t>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}</a:t>
            </a:r>
            <a:br>
              <a:rPr lang="en-US" sz="2000" dirty="0">
                <a:latin typeface="Courier" pitchFamily="2" charset="0"/>
              </a:rPr>
            </a:br>
            <a:br>
              <a:rPr lang="en-US" sz="2000" dirty="0">
                <a:latin typeface="Courier" pitchFamily="2" charset="0"/>
              </a:rPr>
            </a:br>
            <a:r>
              <a:rPr lang="en-US" sz="2000" dirty="0" err="1">
                <a:latin typeface="Courier" pitchFamily="2" charset="0"/>
              </a:rPr>
              <a:t>mcs_lock</a:t>
            </a:r>
            <a:r>
              <a:rPr lang="en-US" sz="2000" dirty="0">
                <a:latin typeface="Courier" pitchFamily="2" charset="0"/>
              </a:rPr>
              <a:t>{ 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</a:t>
            </a:r>
            <a:r>
              <a:rPr lang="en-US" sz="2000" dirty="0" err="1">
                <a:latin typeface="Courier" pitchFamily="2" charset="0"/>
              </a:rPr>
              <a:t>mcs_node</a:t>
            </a:r>
            <a:r>
              <a:rPr lang="en-US" sz="2000" dirty="0">
                <a:latin typeface="Courier" pitchFamily="2" charset="0"/>
              </a:rPr>
              <a:t> *queue;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}</a:t>
            </a:r>
            <a:br>
              <a:rPr lang="en-US" sz="2000" dirty="0">
                <a:latin typeface="Courier" pitchFamily="2" charset="0"/>
              </a:rPr>
            </a:b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function Lock(</a:t>
            </a:r>
            <a:r>
              <a:rPr lang="en-US" sz="2000" dirty="0" err="1">
                <a:latin typeface="Courier" pitchFamily="2" charset="0"/>
              </a:rPr>
              <a:t>mcs_lock</a:t>
            </a:r>
            <a:r>
              <a:rPr lang="en-US" sz="2000" dirty="0">
                <a:latin typeface="Courier" pitchFamily="2" charset="0"/>
              </a:rPr>
              <a:t> *lock, </a:t>
            </a:r>
            <a:r>
              <a:rPr lang="en-US" sz="2000" dirty="0" err="1">
                <a:latin typeface="Courier" pitchFamily="2" charset="0"/>
              </a:rPr>
              <a:t>mcs_node</a:t>
            </a:r>
            <a:r>
              <a:rPr lang="en-US" sz="2000" dirty="0">
                <a:latin typeface="Courier" pitchFamily="2" charset="0"/>
              </a:rPr>
              <a:t> *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){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-&gt;next = NULL;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</a:t>
            </a:r>
            <a:r>
              <a:rPr lang="en-US" sz="2000" dirty="0" err="1">
                <a:latin typeface="Courier" pitchFamily="2" charset="0"/>
              </a:rPr>
              <a:t>mcs_node</a:t>
            </a:r>
            <a:r>
              <a:rPr lang="en-US" sz="2000" dirty="0">
                <a:latin typeface="Courier" pitchFamily="2" charset="0"/>
              </a:rPr>
              <a:t> *predecessor = 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</a:t>
            </a:r>
            <a:r>
              <a:rPr lang="en-US" sz="2000" dirty="0" err="1">
                <a:latin typeface="Courier" pitchFamily="2" charset="0"/>
              </a:rPr>
              <a:t>fetch_and_store</a:t>
            </a:r>
            <a:r>
              <a:rPr lang="en-US" sz="2000" dirty="0">
                <a:latin typeface="Courier" pitchFamily="2" charset="0"/>
              </a:rPr>
              <a:t>(lock-&gt;queue, 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);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//if null, we own lock and can leave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 if (predecessor != NULL){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     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-&gt;</a:t>
            </a:r>
            <a:r>
              <a:rPr lang="en-US" sz="2000" dirty="0" err="1">
                <a:latin typeface="Courier" pitchFamily="2" charset="0"/>
              </a:rPr>
              <a:t>is_locked</a:t>
            </a:r>
            <a:r>
              <a:rPr lang="en-US" sz="2000" dirty="0">
                <a:latin typeface="Courier" pitchFamily="2" charset="0"/>
              </a:rPr>
              <a:t> = true;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     //when </a:t>
            </a:r>
            <a:r>
              <a:rPr lang="en-US" sz="2000" dirty="0" err="1">
                <a:latin typeface="Courier" pitchFamily="2" charset="0"/>
              </a:rPr>
              <a:t>pred</a:t>
            </a:r>
            <a:r>
              <a:rPr lang="en-US" sz="2000" dirty="0">
                <a:latin typeface="Courier" pitchFamily="2" charset="0"/>
              </a:rPr>
              <a:t> unlocks, gives us lock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     predecessor-&gt;next = 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; 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          while(</a:t>
            </a:r>
            <a:r>
              <a:rPr lang="en-US" sz="2000" dirty="0" err="1">
                <a:latin typeface="Courier" pitchFamily="2" charset="0"/>
              </a:rPr>
              <a:t>my_node</a:t>
            </a:r>
            <a:r>
              <a:rPr lang="en-US" sz="2000" dirty="0">
                <a:latin typeface="Courier" pitchFamily="2" charset="0"/>
              </a:rPr>
              <a:t>-&gt;</a:t>
            </a:r>
            <a:r>
              <a:rPr lang="en-US" sz="2000" dirty="0" err="1">
                <a:latin typeface="Courier" pitchFamily="2" charset="0"/>
              </a:rPr>
              <a:t>is_locked</a:t>
            </a:r>
            <a:r>
              <a:rPr lang="en-US" sz="2000" dirty="0">
                <a:latin typeface="Courier" pitchFamily="2" charset="0"/>
              </a:rPr>
              <a:t>);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EBDA34-290B-534F-A7C8-7DC7079DBE3B}"/>
              </a:ext>
            </a:extLst>
          </p:cNvPr>
          <p:cNvSpPr txBox="1">
            <a:spLocks/>
          </p:cNvSpPr>
          <p:nvPr/>
        </p:nvSpPr>
        <p:spPr>
          <a:xfrm>
            <a:off x="152398" y="5179606"/>
            <a:ext cx="8067675" cy="1779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function </a:t>
            </a:r>
            <a:r>
              <a:rPr lang="en-US" sz="1800" dirty="0" err="1">
                <a:latin typeface="Courier" pitchFamily="2" charset="0"/>
              </a:rPr>
              <a:t>UnLock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latin typeface="Courier" pitchFamily="2" charset="0"/>
              </a:rPr>
              <a:t>mcs_lock</a:t>
            </a:r>
            <a:r>
              <a:rPr lang="en-US" sz="1800" dirty="0">
                <a:latin typeface="Courier" pitchFamily="2" charset="0"/>
              </a:rPr>
              <a:t> *lock, </a:t>
            </a:r>
            <a:r>
              <a:rPr lang="en-US" sz="1800" dirty="0" err="1">
                <a:latin typeface="Courier" pitchFamily="2" charset="0"/>
              </a:rPr>
              <a:t>mcs_node</a:t>
            </a:r>
            <a:r>
              <a:rPr lang="en-US" sz="1800" dirty="0">
                <a:latin typeface="Courier" pitchFamily="2" charset="0"/>
              </a:rPr>
              <a:t> *</a:t>
            </a:r>
            <a:r>
              <a:rPr lang="en-US" sz="1800" dirty="0" err="1">
                <a:latin typeface="Courier" pitchFamily="2" charset="0"/>
              </a:rPr>
              <a:t>my_node</a:t>
            </a:r>
            <a:r>
              <a:rPr lang="en-US" sz="1800" dirty="0">
                <a:latin typeface="Courier" pitchFamily="2" charset="0"/>
              </a:rPr>
              <a:t>){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	</a:t>
            </a:r>
            <a:r>
              <a:rPr lang="en-US" sz="1800" b="1" dirty="0">
                <a:latin typeface="Courier" pitchFamily="2" charset="0"/>
              </a:rPr>
              <a:t>// Skip lots of stuff needed for correct atomicity!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	if (</a:t>
            </a:r>
            <a:r>
              <a:rPr lang="en-US" sz="1800" dirty="0" err="1">
                <a:latin typeface="Courier" pitchFamily="2" charset="0"/>
              </a:rPr>
              <a:t>mynode</a:t>
            </a:r>
            <a:r>
              <a:rPr lang="en-US" sz="1800" dirty="0">
                <a:latin typeface="Courier" pitchFamily="2" charset="0"/>
              </a:rPr>
              <a:t>-&gt;next != NULL)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		</a:t>
            </a:r>
            <a:r>
              <a:rPr lang="en-US" sz="1800" dirty="0" err="1">
                <a:latin typeface="Courier" pitchFamily="2" charset="0"/>
              </a:rPr>
              <a:t>my_node</a:t>
            </a:r>
            <a:r>
              <a:rPr lang="en-US" sz="1800" dirty="0">
                <a:latin typeface="Courier" pitchFamily="2" charset="0"/>
              </a:rPr>
              <a:t>-&gt;next-&gt;</a:t>
            </a:r>
            <a:r>
              <a:rPr lang="en-US" sz="1800" dirty="0" err="1">
                <a:latin typeface="Courier" pitchFamily="2" charset="0"/>
              </a:rPr>
              <a:t>is_locked</a:t>
            </a:r>
            <a:r>
              <a:rPr lang="en-US" sz="1800" dirty="0">
                <a:latin typeface="Courier" pitchFamily="2" charset="0"/>
              </a:rPr>
              <a:t>=false;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91745-75AB-E24B-8BD0-0620B1F76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9" y="1511301"/>
            <a:ext cx="3648075" cy="52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2F0C-C236-DA4B-8CCE-C64893C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040A-3774-974B-B2A0-29BB65D35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Good?</a:t>
            </a:r>
          </a:p>
          <a:p>
            <a:pPr lvl="1"/>
            <a:r>
              <a:rPr lang="en-US" dirty="0"/>
              <a:t>One special atomic instruction (fetch and store) per acquire</a:t>
            </a:r>
          </a:p>
          <a:p>
            <a:pPr lvl="1"/>
            <a:r>
              <a:rPr lang="en-US" dirty="0"/>
              <a:t>Each thread spins on its own shared variable (</a:t>
            </a:r>
            <a:r>
              <a:rPr lang="en-US" dirty="0" err="1"/>
              <a:t>is_locked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884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4B6A-924B-6B43-8AEC-AEC7DEBD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current spinlocks perform okay?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CFBD-BB08-8046-A8F4-6985A8CAF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5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F5972-3D63-4041-BC56-1B2D6E69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3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C750-1C91-E64E-87C5-9E28B7CE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0E444-F76E-8846-9A17-B25E19E2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Scalability on multicore architectures is an unsolved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some sources of scalability problems?</a:t>
            </a:r>
          </a:p>
          <a:p>
            <a:pPr marL="457200" lvl="1" indent="0">
              <a:buNone/>
            </a:pPr>
            <a:r>
              <a:rPr lang="en-US" dirty="0"/>
              <a:t>Access contention for shared locks</a:t>
            </a:r>
          </a:p>
          <a:p>
            <a:pPr marL="457200" lvl="1" indent="0">
              <a:buNone/>
            </a:pPr>
            <a:r>
              <a:rPr lang="en-US" dirty="0"/>
              <a:t>Cache locality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 Focus?</a:t>
            </a:r>
          </a:p>
          <a:p>
            <a:pPr marL="457200" lvl="1" indent="0">
              <a:buNone/>
            </a:pPr>
            <a:r>
              <a:rPr lang="en-US" dirty="0"/>
              <a:t>Highly contended locks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8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8AAC4-E735-4C4B-9FF5-606B511D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6048-670B-024D-B5A1-07C7C71E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7C7C-0C30-8444-B4F2-6F78655D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existing alternative to spinlocks for high contention?</a:t>
            </a:r>
          </a:p>
          <a:p>
            <a:r>
              <a:rPr lang="en-US" dirty="0"/>
              <a:t>What is MCS-TP?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0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AC5F-4ECE-7F49-844E-94E209B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 of RCL?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1E9C-826D-0243-8499-460F2597B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0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6B97A-1E1D-DB48-9B8A-7CC0B3B4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71699-A897-D241-B244-749704DF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1607E-3765-434A-9506-A25053146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696FF-4964-1849-9107-44213EF2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8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37E73-708B-304F-91AF-FF2B1417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1E04B-0D7D-B64A-B2DC-5399A4F78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8C1FD-98B9-CB4C-891D-8C7F2DA8D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BF8C0-073F-444F-B19B-03A2F892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024D-D4D8-BF4C-A301-D603B46C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RCL?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329D-8DA8-A942-95A6-AAD96585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Implement entirely in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legacy applications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blocking in critical sections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nested critical sections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condition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9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936EE-AC64-5C43-8623-932252DD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8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D3CB0-4AF5-5A48-B1CE-3D022E0F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637D5-B754-634B-8061-E06C7D49F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4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665DD-ACA7-4F48-9A39-DB810FACA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97A50-C4F4-6F42-B6E4-58139B7E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77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06D62-6C99-B04D-8CA0-6AF4AAB5E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CAB3A-BD03-5E45-87A1-A2A46D418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CFDD4-4CC9-AF41-BFF6-18974497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3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55436-69B2-0541-99E6-34703008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1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81A4B-7CB8-DF42-A927-8ED6012B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BC1B-94EB-6741-B82A-7D464127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previous approaches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5DAE-397D-064D-97BE-B9FAD010E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Suleman</a:t>
            </a:r>
            <a:r>
              <a:rPr lang="en-US" dirty="0"/>
              <a:t>, </a:t>
            </a:r>
            <a:r>
              <a:rPr lang="en-US" dirty="0" err="1"/>
              <a:t>Mutlu</a:t>
            </a:r>
            <a:r>
              <a:rPr lang="en-US" dirty="0"/>
              <a:t>, </a:t>
            </a:r>
            <a:r>
              <a:rPr lang="en-US" dirty="0" err="1"/>
              <a:t>Quershi</a:t>
            </a:r>
            <a:r>
              <a:rPr lang="en-US" dirty="0"/>
              <a:t>, </a:t>
            </a:r>
            <a:r>
              <a:rPr lang="en-US" dirty="0" err="1"/>
              <a:t>Patt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Accelerating critical section execution with asymmetric multi-core architectures, ASPLOS’09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endParaRPr lang="en-US" dirty="0"/>
          </a:p>
          <a:p>
            <a:r>
              <a:rPr lang="en-US" dirty="0" err="1"/>
              <a:t>Hendler</a:t>
            </a:r>
            <a:r>
              <a:rPr lang="en-US" dirty="0"/>
              <a:t>, </a:t>
            </a:r>
            <a:r>
              <a:rPr lang="en-US" dirty="0" err="1"/>
              <a:t>Incze</a:t>
            </a:r>
            <a:r>
              <a:rPr lang="en-US" dirty="0"/>
              <a:t>, </a:t>
            </a:r>
            <a:r>
              <a:rPr lang="en-US" dirty="0" err="1"/>
              <a:t>Shavit</a:t>
            </a:r>
            <a:r>
              <a:rPr lang="en-US" dirty="0"/>
              <a:t>, </a:t>
            </a:r>
            <a:r>
              <a:rPr lang="en-US" dirty="0" err="1"/>
              <a:t>Tzafrir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Flat combining and the synchronization-parallelism tradeoff</a:t>
            </a:r>
            <a:br>
              <a:rPr lang="en-US" dirty="0"/>
            </a:br>
            <a:r>
              <a:rPr lang="en-US" dirty="0"/>
              <a:t>SPAA’10</a:t>
            </a:r>
          </a:p>
          <a:p>
            <a:pPr lvl="1"/>
            <a:r>
              <a:rPr lang="en-US" dirty="0"/>
              <a:t>Server is ordinary client thread; elect periodically</a:t>
            </a:r>
          </a:p>
          <a:p>
            <a:pPr lvl="1"/>
            <a:r>
              <a:rPr lang="en-US" dirty="0"/>
              <a:t>Slows down thread playing role of server</a:t>
            </a:r>
          </a:p>
          <a:p>
            <a:pPr lvl="1"/>
            <a:endParaRPr lang="en-US" dirty="0"/>
          </a:p>
          <a:p>
            <a:r>
              <a:rPr lang="en-US" dirty="0"/>
              <a:t>Cannot handle threads that block in critical sections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8E4B5-4446-4D4E-AA08-0533B2A7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0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96BA3-025B-5A4E-B16A-DBDC85FF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3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5211-3FE7-E94F-9D6C-CDB3464F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reengineer applications to use RCL?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545B-3862-4849-A78B-5D3940D7F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2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AEFE1-EA37-9442-B36C-07706C27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9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5461-D97E-B349-8241-AA773C9A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6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E9CDD-DAB3-D54C-941A-C53CA581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2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2A83-EBE7-0E45-A8CF-986B850B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679E-0D5F-5342-B0D1-BC39D315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locks should use RCL and which should use traditional spinlocks?</a:t>
            </a:r>
          </a:p>
          <a:p>
            <a:r>
              <a:rPr lang="en-US" dirty="0"/>
              <a:t>How many locks did they transform into RCL?</a:t>
            </a:r>
          </a:p>
        </p:txBody>
      </p:sp>
    </p:spTree>
    <p:extLst>
      <p:ext uri="{BB962C8B-B14F-4D97-AF65-F5344CB8AC3E}">
        <p14:creationId xmlns:p14="http://schemas.microsoft.com/office/powerpoint/2010/main" val="201519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E34FA-07DE-4249-A86A-43EB189A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6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blocking in critical sections?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Algorithm 1</a:t>
            </a:r>
          </a:p>
          <a:p>
            <a:r>
              <a:rPr lang="en-US" dirty="0"/>
              <a:t>If single thread blocks, wouldn’t be able to execute unrelated critical sections on server</a:t>
            </a:r>
          </a:p>
          <a:p>
            <a:r>
              <a:rPr lang="en-US" dirty="0"/>
              <a:t>Solution: Add multiple threads to server</a:t>
            </a:r>
          </a:p>
          <a:p>
            <a:r>
              <a:rPr lang="en-US" dirty="0"/>
              <a:t>Management thread: starts more threads if no free threads (</a:t>
            </a:r>
            <a:r>
              <a:rPr lang="en-US" dirty="0" err="1"/>
              <a:t>is_alive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New problem: Multiple threads serving same lock</a:t>
            </a:r>
          </a:p>
          <a:p>
            <a:pPr lvl="1"/>
            <a:r>
              <a:rPr lang="en-US" dirty="0"/>
              <a:t>Simple CAS lock to grab atomically across threads on this core</a:t>
            </a:r>
          </a:p>
        </p:txBody>
      </p:sp>
    </p:spTree>
    <p:extLst>
      <p:ext uri="{BB962C8B-B14F-4D97-AF65-F5344CB8AC3E}">
        <p14:creationId xmlns:p14="http://schemas.microsoft.com/office/powerpoint/2010/main" val="164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5A130-38A9-1345-8B41-FF9C131C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88081-B6F9-124D-8975-C0E419C16D90}"/>
              </a:ext>
            </a:extLst>
          </p:cNvPr>
          <p:cNvSpPr txBox="1"/>
          <p:nvPr/>
        </p:nvSpPr>
        <p:spPr>
          <a:xfrm>
            <a:off x="669643" y="5729287"/>
            <a:ext cx="8322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many of their applications use condition variables?</a:t>
            </a:r>
          </a:p>
          <a:p>
            <a:r>
              <a:rPr lang="en-US" sz="2800" dirty="0">
                <a:solidFill>
                  <a:srgbClr val="C00000"/>
                </a:solidFill>
              </a:rPr>
              <a:t>Just </a:t>
            </a:r>
            <a:r>
              <a:rPr lang="en-US" sz="2800" dirty="0" err="1">
                <a:solidFill>
                  <a:srgbClr val="C00000"/>
                </a:solidFill>
              </a:rPr>
              <a:t>memcached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2649-5B8D-2444-84B0-E56D71E3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20CB-3A42-DC45-A1CB-FF88389F9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0413" cy="4351338"/>
          </a:xfrm>
        </p:spPr>
        <p:txBody>
          <a:bodyPr/>
          <a:lstStyle/>
          <a:p>
            <a:r>
              <a:rPr lang="en-US" dirty="0"/>
              <a:t>Which applications/workloads with high lock contention did they find?</a:t>
            </a:r>
          </a:p>
          <a:p>
            <a:pPr lvl="1"/>
            <a:r>
              <a:rPr lang="en-US" dirty="0" err="1"/>
              <a:t>Radiosity</a:t>
            </a:r>
            <a:endParaRPr lang="en-US" dirty="0"/>
          </a:p>
          <a:p>
            <a:pPr lvl="1"/>
            <a:r>
              <a:rPr lang="en-US" dirty="0" err="1"/>
              <a:t>Raytrace</a:t>
            </a:r>
            <a:r>
              <a:rPr lang="en-US" dirty="0"/>
              <a:t> (Balls4 + Car)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String Match</a:t>
            </a:r>
          </a:p>
          <a:p>
            <a:pPr lvl="1"/>
            <a:r>
              <a:rPr lang="en-US" dirty="0"/>
              <a:t>Matrix Multiply</a:t>
            </a:r>
          </a:p>
          <a:p>
            <a:pPr lvl="1"/>
            <a:r>
              <a:rPr lang="en-US" dirty="0" err="1"/>
              <a:t>Memcached</a:t>
            </a:r>
            <a:r>
              <a:rPr lang="en-US" dirty="0"/>
              <a:t> (Get + Set)</a:t>
            </a:r>
          </a:p>
          <a:p>
            <a:pPr lvl="1"/>
            <a:r>
              <a:rPr lang="en-US" dirty="0"/>
              <a:t>Berkeley DB (Order Status + Stock Level)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does contention predict improvement?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2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94EE2-4D2E-A84A-B6DB-9517C269E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C3D21-E625-9B4D-97D4-13B7198D29B2}"/>
              </a:ext>
            </a:extLst>
          </p:cNvPr>
          <p:cNvSpPr txBox="1"/>
          <p:nvPr/>
        </p:nvSpPr>
        <p:spPr>
          <a:xfrm>
            <a:off x="6480308" y="0"/>
            <a:ext cx="5711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When contention not good predictor?</a:t>
            </a:r>
          </a:p>
        </p:txBody>
      </p:sp>
    </p:spTree>
    <p:extLst>
      <p:ext uri="{BB962C8B-B14F-4D97-AF65-F5344CB8AC3E}">
        <p14:creationId xmlns:p14="http://schemas.microsoft.com/office/powerpoint/2010/main" val="2447527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46FA5-D66D-B34E-9E56-6D93E7FB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94B9D-9F65-3E47-979A-36A117C656CB}"/>
              </a:ext>
            </a:extLst>
          </p:cNvPr>
          <p:cNvSpPr txBox="1"/>
          <p:nvPr/>
        </p:nvSpPr>
        <p:spPr>
          <a:xfrm>
            <a:off x="9929812" y="228600"/>
            <a:ext cx="21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Hide scalability!</a:t>
            </a:r>
          </a:p>
        </p:txBody>
      </p:sp>
    </p:spTree>
    <p:extLst>
      <p:ext uri="{BB962C8B-B14F-4D97-AF65-F5344CB8AC3E}">
        <p14:creationId xmlns:p14="http://schemas.microsoft.com/office/powerpoint/2010/main" val="410499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7C473-6B09-C540-B84E-7A7A7B68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5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8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0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Multiple Servers?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False </a:t>
            </a:r>
            <a:r>
              <a:rPr lang="en-US" dirty="0" err="1"/>
              <a:t>Serializiation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one iteration by one server, see two different locks</a:t>
            </a:r>
          </a:p>
          <a:p>
            <a:r>
              <a:rPr lang="en-US" dirty="0"/>
              <a:t>Use Rate (how busy)</a:t>
            </a:r>
          </a:p>
          <a:p>
            <a:pPr lvl="1"/>
            <a:r>
              <a:rPr lang="en-US" dirty="0"/>
              <a:t>How often any critical section in iteration</a:t>
            </a:r>
          </a:p>
          <a:p>
            <a:pPr lvl="1"/>
            <a:endParaRPr lang="en-US" dirty="0"/>
          </a:p>
          <a:p>
            <a:r>
              <a:rPr lang="en-US" dirty="0"/>
              <a:t>Berkeley DB: Only application with multiple locks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9419"/>
              </p:ext>
            </p:extLst>
          </p:nvPr>
        </p:nvGraphicFramePr>
        <p:xfrm>
          <a:off x="838200" y="464177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Serialization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</a:t>
                      </a:r>
                      <a:r>
                        <a:rPr lang="en-US" baseline="0" dirty="0"/>
                        <a:t>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Two servers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&lt;1% , &lt; 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 ,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30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42C60-7DA2-0143-8C2D-5D496C482750}"/>
              </a:ext>
            </a:extLst>
          </p:cNvPr>
          <p:cNvSpPr txBox="1"/>
          <p:nvPr/>
        </p:nvSpPr>
        <p:spPr>
          <a:xfrm>
            <a:off x="904568" y="6066503"/>
            <a:ext cx="42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Example Related Work -- </a:t>
            </a:r>
            <a:r>
              <a:rPr lang="en-US" sz="2000" dirty="0" err="1">
                <a:solidFill>
                  <a:srgbClr val="C00000"/>
                </a:solidFill>
              </a:rPr>
              <a:t>ffwd</a:t>
            </a:r>
            <a:r>
              <a:rPr lang="en-US" sz="2000" dirty="0">
                <a:solidFill>
                  <a:srgbClr val="C00000"/>
                </a:solidFill>
              </a:rPr>
              <a:t>: SOSP’17</a:t>
            </a:r>
          </a:p>
        </p:txBody>
      </p:sp>
    </p:spTree>
    <p:extLst>
      <p:ext uri="{BB962C8B-B14F-4D97-AF65-F5344CB8AC3E}">
        <p14:creationId xmlns:p14="http://schemas.microsoft.com/office/powerpoint/2010/main" val="17259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BA429-9ADE-C345-AAF3-3BB049A0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338E8E-F568-CC4A-ADBF-CA45A883C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142-F587-1F4C-ACF5-96DE3EAA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contention impact scalability?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6E3C-99E7-4C4C-A4A8-3EF3F312B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F3FB6-C534-D64D-91B2-9EAB2C4A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561</Words>
  <Application>Microsoft Macintosh PowerPoint</Application>
  <PresentationFormat>Widescreen</PresentationFormat>
  <Paragraphs>139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Calisto MT</vt:lpstr>
      <vt:lpstr>Courier</vt:lpstr>
      <vt:lpstr>Helvetica</vt:lpstr>
      <vt:lpstr>LatoWeb</vt:lpstr>
      <vt:lpstr>Menlo</vt:lpstr>
      <vt:lpstr>Wingdings</vt:lpstr>
      <vt:lpstr>Office Theme</vt:lpstr>
      <vt:lpstr>PowerPoint Presentation</vt:lpstr>
      <vt:lpstr>Motivation?</vt:lpstr>
      <vt:lpstr>Goals of RCL?</vt:lpstr>
      <vt:lpstr>Why are previous approaches not sufficient?</vt:lpstr>
      <vt:lpstr>Applications</vt:lpstr>
      <vt:lpstr>PowerPoint Presentation</vt:lpstr>
      <vt:lpstr>PowerPoint Presentation</vt:lpstr>
      <vt:lpstr>How does contention impact scalability?</vt:lpstr>
      <vt:lpstr>PowerPoint Presentation</vt:lpstr>
      <vt:lpstr>Scalability of Applications w/o contention?</vt:lpstr>
      <vt:lpstr>How do spinlock implementations work?</vt:lpstr>
      <vt:lpstr>Simple Spinlock: CompareAndSwap</vt:lpstr>
      <vt:lpstr>Fairness: Ticket Locks</vt:lpstr>
      <vt:lpstr>Ticket Lock Implementation</vt:lpstr>
      <vt:lpstr>Ticket Lock Discussion</vt:lpstr>
      <vt:lpstr>MCS Lock (MELLOR-CRUMMEY SCOTT)</vt:lpstr>
      <vt:lpstr>MCS Discussion</vt:lpstr>
      <vt:lpstr>When do current spinlocks perform okay?</vt:lpstr>
      <vt:lpstr>PowerPoint Presentation</vt:lpstr>
      <vt:lpstr>PowerPoint Presentation</vt:lpstr>
      <vt:lpstr>Other Questions</vt:lpstr>
      <vt:lpstr>General Idea of RCL?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reengineer applications to use RCL?</vt:lpstr>
      <vt:lpstr>PowerPoint Presentation</vt:lpstr>
      <vt:lpstr>PowerPoint Presentation</vt:lpstr>
      <vt:lpstr>PowerPoint Presentation</vt:lpstr>
      <vt:lpstr>More questions</vt:lpstr>
      <vt:lpstr>PowerPoint Presentation</vt:lpstr>
      <vt:lpstr>What about blocking in critical sections?</vt:lpstr>
      <vt:lpstr>PowerPoint Presentation</vt:lpstr>
      <vt:lpstr>How much does contention predict improvement?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need Multiple Servers?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2018-02-26T01:12:52Z</dcterms:created>
  <dcterms:modified xsi:type="dcterms:W3CDTF">2018-02-28T15:10:19Z</dcterms:modified>
</cp:coreProperties>
</file>